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0D9"/>
    <a:srgbClr val="38572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B53BFD-BFBA-4A7F-A272-E8ADC1F82C82}" v="548" dt="2025-04-21T04:57:59.3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86AB79-520F-415D-8C8F-6C97E2F78B51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01AF66-4779-4072-8AA9-4206F6314B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74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01AF66-4779-4072-8AA9-4206F6314BF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0893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0380A-2D9D-F347-0133-CB1EAAE37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88E95F-DEE2-06B6-6362-9287FA711A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491E1-04E6-C262-E0F7-968B6B994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A2C6A-3483-F30B-EE64-9FB2C4734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57163-8E8F-0EE7-72F3-20CEE18E4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2159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C0F6B-E215-645D-379D-9F58228A5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DAA3B0-EC0A-0BD9-3ED4-7D3429F8D8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51AE2-994A-9ED3-4804-D3BF77C08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9FFC3-6C9B-E271-D405-9836A9CA9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5A039-20BD-4D87-FEAD-F0E0D0A0D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8583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908516-6998-1D18-C399-E61460795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645A0D-F0EC-2E0E-D7AA-072DBDE444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A1C6B-3507-7E9D-2AA4-4B85E9EC1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40F0E-0117-03B2-4CAE-6ABD75A3C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92643-DEB4-6A78-7B46-48DE6E26C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456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A951C-B423-6D65-F428-62C50D84D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25128-0DE9-55DD-0783-4C37D3253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AC855-402F-EE98-EBA3-FE49E872F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9E465-F984-D03C-D3A1-94751FAF3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4FA59-D48D-1156-C609-7C1578FF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906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2C48-6708-921F-990E-9259CE901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5C6CC-062C-3D0F-7C9D-ED38DE20C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7E5E2-0EB4-1E67-35CF-99AC0414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87556-FFBB-CCAD-D660-A108EBC48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628A3-E639-6483-B293-D5ABC05E2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8867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29F04-36BF-6270-D7FF-94C5BB7E6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D7502-0BF8-4E5A-D0BE-EA2A34DC9B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E808B2-1EFE-C005-CD71-CBBDE2C1F0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5A619C-729E-3CCE-FBA5-4269640FD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56C0FC-5520-42F1-89D6-696FC2439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F775A-3CFA-6F1D-C7FB-53858DDE9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274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87FEB-6EF9-0008-0DBB-2292581E2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530ED-41AE-5B82-A93E-71150CA580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E2663B-4BEF-C14C-5A47-8C6C377826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4EA071-C317-DF2A-5103-C32AF7D18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46BD16-A0B2-5CB2-0E6F-384B13560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39B467-72A7-4D52-29DD-BDBE4AD1E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63FE41-7EBC-7A38-A97B-66463F451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CC64D-CCEA-2F28-D19D-4B7F26555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657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F7054-811B-3341-E21C-3166BE957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6731BD-2505-7897-16D4-F76A07F17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494BDD-0059-EB7C-0C00-5A17AFD41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F6155-0F59-43FB-ADAC-4C5C03332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6884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716851-AB86-C59A-0B58-3EBCB74DE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364CE9-3A5D-EC75-C006-C0BB90D19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398A5-90FA-57D1-4579-707E0EFDA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7712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50E95-92CF-87B7-F482-5BE547BEC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266B4-B521-8F1D-613B-18801FFEA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13DEF-ECB9-DB74-CAC1-BCD6DEC3D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6CABC-3A6D-B7CA-6942-DE72C112E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E4E6D7-24CB-9F4A-88A3-989242AE4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D89AB-D064-5144-E6B0-DF5D6253C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5055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BE392-0813-07E9-77EA-1D67AA65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BAF332-7B5C-DA14-32F9-BC1B1AA26C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3B98A1-41BE-A939-860E-6B47A415E9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84BEF-9D14-0C8E-1DE7-0587A7B82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61128A-0987-1A6D-1BFE-CB9A3F4F6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531414-9A3F-C625-CCCB-61E550DC3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6539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F972DB-8E82-A553-0759-E33BA176E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08BBCF-E4CF-D4A6-1B4C-3D66DFCD0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183D4-86CA-D915-11D7-E4E8219FC4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6F143-3622-4BF9-A418-1B8C64720E96}" type="datetimeFigureOut">
              <a:rPr lang="en-IN" smtClean="0"/>
              <a:t>22-04-2025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5D78E-E8EF-82F1-B16C-F371359CBB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08B99-BBDE-0BDD-C256-F16C5DE23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17934-DC03-426C-8981-671973006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8865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9E11FA-376D-7152-92B8-78C641AFF4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4" b="5674"/>
          <a:stretch/>
        </p:blipFill>
        <p:spPr>
          <a:xfrm>
            <a:off x="0" y="11575"/>
            <a:ext cx="12192000" cy="68580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AA6169-F7B7-1875-3DBC-7344AF635742}"/>
              </a:ext>
            </a:extLst>
          </p:cNvPr>
          <p:cNvSpPr txBox="1"/>
          <p:nvPr/>
        </p:nvSpPr>
        <p:spPr>
          <a:xfrm>
            <a:off x="1859280" y="213360"/>
            <a:ext cx="90525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ffectLst/>
                <a:latin typeface="DeepSeek-CJK-patch"/>
              </a:rPr>
              <a:t>Optimizing Agricultural Plot Division Using Hill-Climbing Search</a:t>
            </a:r>
            <a:endParaRPr lang="en-IN" sz="40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3FA143-20B1-D32F-5B6A-CA5424F7C67B}"/>
              </a:ext>
            </a:extLst>
          </p:cNvPr>
          <p:cNvSpPr txBox="1"/>
          <p:nvPr/>
        </p:nvSpPr>
        <p:spPr>
          <a:xfrm>
            <a:off x="5730240" y="1536799"/>
            <a:ext cx="6014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1" dirty="0">
                <a:solidFill>
                  <a:schemeClr val="accent6">
                    <a:lumMod val="75000"/>
                  </a:schemeClr>
                </a:solidFill>
                <a:effectLst/>
                <a:latin typeface="DeepSeek-CJK-patch"/>
              </a:rPr>
              <a:t>A Data-Driven Approach for Soil and Irrigation Management</a:t>
            </a:r>
            <a:endParaRPr lang="en-IN" sz="16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22EAFA-9AB4-D970-5623-F6FB3CA1DF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332" y="104528"/>
            <a:ext cx="1181260" cy="118126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0FEEF11-606A-60E7-C060-012CCCA1EDE3}"/>
              </a:ext>
            </a:extLst>
          </p:cNvPr>
          <p:cNvGrpSpPr/>
          <p:nvPr/>
        </p:nvGrpSpPr>
        <p:grpSpPr>
          <a:xfrm>
            <a:off x="8783577" y="5040256"/>
            <a:ext cx="3161496" cy="1659104"/>
            <a:chOff x="8783577" y="5040256"/>
            <a:chExt cx="3161496" cy="165910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3AE9E63-1B61-D0B6-BDE8-77EF0C454FF7}"/>
                </a:ext>
              </a:extLst>
            </p:cNvPr>
            <p:cNvSpPr/>
            <p:nvPr/>
          </p:nvSpPr>
          <p:spPr>
            <a:xfrm>
              <a:off x="8783577" y="5040256"/>
              <a:ext cx="3161496" cy="1659104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E82D21-4505-7219-EF66-C5F18BA74A1F}"/>
                </a:ext>
              </a:extLst>
            </p:cNvPr>
            <p:cNvSpPr txBox="1"/>
            <p:nvPr/>
          </p:nvSpPr>
          <p:spPr>
            <a:xfrm>
              <a:off x="9046419" y="5269643"/>
              <a:ext cx="2719086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</a:rPr>
                <a:t>Presented by:</a:t>
              </a:r>
              <a:r>
                <a:rPr lang="en-IN" dirty="0">
                  <a:solidFill>
                    <a:schemeClr val="bg1"/>
                  </a:solidFill>
                </a:rPr>
                <a:t> M. Akshitha</a:t>
              </a:r>
            </a:p>
            <a:p>
              <a:r>
                <a:rPr lang="en-IN" b="1" dirty="0">
                  <a:solidFill>
                    <a:schemeClr val="bg1"/>
                  </a:solidFill>
                </a:rPr>
                <a:t>Roll no.: </a:t>
              </a:r>
              <a:r>
                <a:rPr lang="en-IN" dirty="0">
                  <a:solidFill>
                    <a:schemeClr val="bg1"/>
                  </a:solidFill>
                </a:rPr>
                <a:t>23891A66G3</a:t>
              </a:r>
            </a:p>
            <a:p>
              <a:r>
                <a:rPr lang="en-IN" b="1" dirty="0">
                  <a:solidFill>
                    <a:schemeClr val="bg1"/>
                  </a:solidFill>
                </a:rPr>
                <a:t>Dept.: </a:t>
              </a:r>
              <a:r>
                <a:rPr lang="en-IN" dirty="0">
                  <a:solidFill>
                    <a:schemeClr val="bg1"/>
                  </a:solidFill>
                </a:rPr>
                <a:t>AIML </a:t>
              </a:r>
            </a:p>
            <a:p>
              <a:r>
                <a:rPr lang="en-IN" b="1" dirty="0">
                  <a:solidFill>
                    <a:schemeClr val="bg1"/>
                  </a:solidFill>
                </a:rPr>
                <a:t>Sec: </a:t>
              </a:r>
              <a:r>
                <a:rPr lang="en-IN" dirty="0">
                  <a:solidFill>
                    <a:schemeClr val="bg1"/>
                  </a:solidFill>
                </a:rPr>
                <a:t>Andrew (2C)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712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35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85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7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he Road Map To Investing In Farmland">
            <a:extLst>
              <a:ext uri="{FF2B5EF4-FFF2-40B4-BE49-F238E27FC236}">
                <a16:creationId xmlns:a16="http://schemas.microsoft.com/office/drawing/2014/main" id="{D5D9FF66-6489-61F6-2DA7-6DF3EC3E36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59" b="2859"/>
          <a:stretch/>
        </p:blipFill>
        <p:spPr bwMode="auto">
          <a:xfrm>
            <a:off x="0" y="983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CD78F90-BE0B-6F9E-9FDC-750C5376B225}"/>
              </a:ext>
            </a:extLst>
          </p:cNvPr>
          <p:cNvSpPr/>
          <p:nvPr/>
        </p:nvSpPr>
        <p:spPr>
          <a:xfrm>
            <a:off x="3804920" y="406400"/>
            <a:ext cx="4267200" cy="594936"/>
          </a:xfrm>
          <a:prstGeom prst="roundRect">
            <a:avLst>
              <a:gd name="adj" fmla="val 3716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7C8A3F-97AE-8578-09C8-5E9C56146336}"/>
              </a:ext>
            </a:extLst>
          </p:cNvPr>
          <p:cNvSpPr txBox="1"/>
          <p:nvPr/>
        </p:nvSpPr>
        <p:spPr>
          <a:xfrm>
            <a:off x="4003040" y="406400"/>
            <a:ext cx="38709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i="0" dirty="0">
                <a:solidFill>
                  <a:schemeClr val="accent6">
                    <a:lumMod val="20000"/>
                    <a:lumOff val="80000"/>
                  </a:schemeClr>
                </a:solidFill>
                <a:effectLst/>
              </a:rPr>
              <a:t>Problem Statement</a:t>
            </a:r>
            <a:endParaRPr lang="en-IN" sz="3200" b="0" i="0" dirty="0">
              <a:solidFill>
                <a:schemeClr val="accent6">
                  <a:lumMod val="20000"/>
                  <a:lumOff val="80000"/>
                </a:schemeClr>
              </a:solidFill>
              <a:effectLst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076C3AA-DB20-4357-B844-ACA7C19524A0}"/>
              </a:ext>
            </a:extLst>
          </p:cNvPr>
          <p:cNvSpPr/>
          <p:nvPr/>
        </p:nvSpPr>
        <p:spPr>
          <a:xfrm>
            <a:off x="937397" y="2187616"/>
            <a:ext cx="9468243" cy="3476020"/>
          </a:xfrm>
          <a:prstGeom prst="roundRect">
            <a:avLst/>
          </a:prstGeom>
          <a:solidFill>
            <a:schemeClr val="accent6">
              <a:lumMod val="50000"/>
              <a:alpha val="54902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/>
              <a:t>Objective:</a:t>
            </a:r>
            <a:br>
              <a:rPr lang="en-IN" dirty="0"/>
            </a:br>
            <a:r>
              <a:rPr lang="en-IN" i="1" dirty="0"/>
              <a:t>"Divide agricultural land optimally to maximize crop yield using soil (N, P, K) and irrigation (rainfall, humidity) data.“</a:t>
            </a:r>
          </a:p>
          <a:p>
            <a:br>
              <a:rPr lang="en-IN" dirty="0"/>
            </a:br>
            <a:r>
              <a:rPr lang="en-IN" b="1" dirty="0"/>
              <a:t>Challenges: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Manual division is inefficient.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Local optima in traditional methods.</a:t>
            </a:r>
          </a:p>
          <a:p>
            <a:br>
              <a:rPr lang="en-IN" dirty="0"/>
            </a:br>
            <a:r>
              <a:rPr lang="en-IN" b="1" dirty="0"/>
              <a:t>Solution:</a:t>
            </a:r>
            <a:endParaRPr lang="en-IN" dirty="0"/>
          </a:p>
          <a:p>
            <a:r>
              <a:rPr lang="en-IN" b="1" dirty="0"/>
              <a:t>Hill-Climbing Algorithm</a:t>
            </a:r>
            <a:r>
              <a:rPr lang="en-IN" dirty="0"/>
              <a:t> to automate and optimize plot division.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F5FDDB-CF99-5853-8E1A-C52DD3DD1F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447" y="3097886"/>
            <a:ext cx="2857500" cy="257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380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1" name="Picture 9" descr="Rural Pastoral Natural Scenery Terraced Fields Photo Background And Picture  For Free Download - Pngtree">
            <a:extLst>
              <a:ext uri="{FF2B5EF4-FFF2-40B4-BE49-F238E27FC236}">
                <a16:creationId xmlns:a16="http://schemas.microsoft.com/office/drawing/2014/main" id="{E9F92B7B-26B1-E702-4A78-2C20BB627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78"/>
            <a:ext cx="12191999" cy="6845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AC44382-757D-61DE-2EED-7CAC27CE105D}"/>
              </a:ext>
            </a:extLst>
          </p:cNvPr>
          <p:cNvSpPr/>
          <p:nvPr/>
        </p:nvSpPr>
        <p:spPr>
          <a:xfrm>
            <a:off x="3804920" y="406400"/>
            <a:ext cx="4587240" cy="650240"/>
          </a:xfrm>
          <a:prstGeom prst="roundRect">
            <a:avLst>
              <a:gd name="adj" fmla="val 3716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i="0" dirty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DeepSeek-CJK-patch"/>
              </a:rPr>
              <a:t>Hill-Climbing Algorithm</a:t>
            </a:r>
            <a:endParaRPr lang="en-IN" sz="2800" b="0" i="0" dirty="0">
              <a:solidFill>
                <a:schemeClr val="accent6">
                  <a:lumMod val="20000"/>
                  <a:lumOff val="80000"/>
                </a:schemeClr>
              </a:solidFill>
              <a:effectLst/>
              <a:latin typeface="DeepSeek-CJK-patch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3BC14ED-4891-3B5B-FA10-246443609756}"/>
              </a:ext>
            </a:extLst>
          </p:cNvPr>
          <p:cNvSpPr/>
          <p:nvPr/>
        </p:nvSpPr>
        <p:spPr>
          <a:xfrm>
            <a:off x="830717" y="2141507"/>
            <a:ext cx="10317206" cy="3434081"/>
          </a:xfrm>
          <a:prstGeom prst="roundRect">
            <a:avLst/>
          </a:prstGeom>
          <a:solidFill>
            <a:schemeClr val="accent6">
              <a:lumMod val="50000"/>
              <a:alpha val="54902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898055-DC48-C3A7-B16A-68469DFFA2A8}"/>
              </a:ext>
            </a:extLst>
          </p:cNvPr>
          <p:cNvSpPr txBox="1"/>
          <p:nvPr/>
        </p:nvSpPr>
        <p:spPr>
          <a:xfrm>
            <a:off x="1279176" y="2288886"/>
            <a:ext cx="63001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DeepSeek-CJK-patch"/>
              </a:rPr>
              <a:t>Definition: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1" dirty="0">
                <a:solidFill>
                  <a:schemeClr val="bg1"/>
                </a:solidFill>
                <a:effectLst/>
                <a:latin typeface="DeepSeek-CJK-patch"/>
              </a:rPr>
              <a:t>"</a:t>
            </a:r>
            <a:r>
              <a:rPr lang="en-US" b="1" i="1" dirty="0">
                <a:solidFill>
                  <a:schemeClr val="bg1"/>
                </a:solidFill>
                <a:effectLst/>
                <a:latin typeface="DeepSeek-CJK-patch"/>
              </a:rPr>
              <a:t>An iterative search that moves toward better solutions by evaluating neighbors.“</a:t>
            </a:r>
          </a:p>
          <a:p>
            <a:endParaRPr lang="en-US" b="0" i="1" dirty="0">
              <a:solidFill>
                <a:schemeClr val="bg1"/>
              </a:solidFill>
              <a:effectLst/>
              <a:latin typeface="DeepSeek-CJK-patch"/>
            </a:endParaRPr>
          </a:p>
          <a:p>
            <a:r>
              <a:rPr lang="en-US" b="1" dirty="0">
                <a:solidFill>
                  <a:schemeClr val="bg1"/>
                </a:solidFill>
              </a:rPr>
              <a:t>Steps: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Initialize: Random/K-means clustering.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Evaluate: Score using </a:t>
            </a:r>
            <a:r>
              <a:rPr lang="en-US" dirty="0" err="1">
                <a:solidFill>
                  <a:schemeClr val="bg1"/>
                </a:solidFill>
              </a:rPr>
              <a:t>evaluate_partition</a:t>
            </a:r>
            <a:r>
              <a:rPr lang="en-US" dirty="0">
                <a:solidFill>
                  <a:schemeClr val="bg1"/>
                </a:solidFill>
              </a:rPr>
              <a:t>().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Generate Neighbors: Slight variations of current clusters.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Select Best: Move to higher-scoring neighbor.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Terminate: If no better neighbor exists.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F3769D3-53C9-4C58-781F-9F0771F831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07" y="1908979"/>
            <a:ext cx="3899133" cy="389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2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5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autiful horizontal shot of a green field with bushes, trees, and small houses in the countryside">
            <a:extLst>
              <a:ext uri="{FF2B5EF4-FFF2-40B4-BE49-F238E27FC236}">
                <a16:creationId xmlns:a16="http://schemas.microsoft.com/office/drawing/2014/main" id="{D21C2011-75E7-C7C0-5345-95DC155A57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79" b="7779"/>
          <a:stretch/>
        </p:blipFill>
        <p:spPr bwMode="auto">
          <a:xfrm>
            <a:off x="0" y="0"/>
            <a:ext cx="122608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74C23B-6C9B-5B17-CCA6-1C154141DF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13" y="1202196"/>
            <a:ext cx="4047505" cy="510984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EED1CEE-C18A-1FEF-3A53-504696DCA6EF}"/>
              </a:ext>
            </a:extLst>
          </p:cNvPr>
          <p:cNvSpPr/>
          <p:nvPr/>
        </p:nvSpPr>
        <p:spPr>
          <a:xfrm>
            <a:off x="3892349" y="275978"/>
            <a:ext cx="4587240" cy="650240"/>
          </a:xfrm>
          <a:prstGeom prst="roundRect">
            <a:avLst>
              <a:gd name="adj" fmla="val 3716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i="0" dirty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DeepSeek-CJK-patch"/>
              </a:rPr>
              <a:t>Hill-Climbing Algorithm</a:t>
            </a:r>
            <a:endParaRPr lang="en-IN" sz="2800" b="0" i="0" dirty="0">
              <a:solidFill>
                <a:schemeClr val="accent6">
                  <a:lumMod val="20000"/>
                  <a:lumOff val="80000"/>
                </a:schemeClr>
              </a:solidFill>
              <a:effectLst/>
              <a:latin typeface="DeepSeek-CJK-patch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8FDA47-0439-C78C-1D65-EF500C5B230E}"/>
              </a:ext>
            </a:extLst>
          </p:cNvPr>
          <p:cNvSpPr txBox="1"/>
          <p:nvPr/>
        </p:nvSpPr>
        <p:spPr>
          <a:xfrm>
            <a:off x="4850296" y="4601818"/>
            <a:ext cx="606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Yes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F2DAF8-7CD2-B7FC-F1F0-1701AEEF7670}"/>
              </a:ext>
            </a:extLst>
          </p:cNvPr>
          <p:cNvSpPr txBox="1"/>
          <p:nvPr/>
        </p:nvSpPr>
        <p:spPr>
          <a:xfrm>
            <a:off x="6850999" y="4601818"/>
            <a:ext cx="606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855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erial View of Plots Of Farm Land · Free Stock Photo">
            <a:extLst>
              <a:ext uri="{FF2B5EF4-FFF2-40B4-BE49-F238E27FC236}">
                <a16:creationId xmlns:a16="http://schemas.microsoft.com/office/drawing/2014/main" id="{07B57301-78C7-FAD9-8879-EFA26DD2F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680" y="-60007"/>
            <a:ext cx="12405360" cy="6978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51CE2C5-1522-DDA5-465F-E07D331747E5}"/>
              </a:ext>
            </a:extLst>
          </p:cNvPr>
          <p:cNvSpPr/>
          <p:nvPr/>
        </p:nvSpPr>
        <p:spPr>
          <a:xfrm>
            <a:off x="3804920" y="406400"/>
            <a:ext cx="4267200" cy="594936"/>
          </a:xfrm>
          <a:prstGeom prst="roundRect">
            <a:avLst>
              <a:gd name="adj" fmla="val 3716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Implementation</a:t>
            </a:r>
            <a:endParaRPr lang="en-IN" sz="28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DAFC364-FB25-DF0C-5E34-0A637F324A84}"/>
              </a:ext>
            </a:extLst>
          </p:cNvPr>
          <p:cNvSpPr/>
          <p:nvPr/>
        </p:nvSpPr>
        <p:spPr>
          <a:xfrm>
            <a:off x="711474" y="1663988"/>
            <a:ext cx="10108926" cy="4540458"/>
          </a:xfrm>
          <a:prstGeom prst="roundRect">
            <a:avLst/>
          </a:prstGeom>
          <a:solidFill>
            <a:schemeClr val="accent6">
              <a:lumMod val="50000"/>
              <a:alpha val="54902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85C886-B977-871F-2789-DE06D23F5DDD}"/>
              </a:ext>
            </a:extLst>
          </p:cNvPr>
          <p:cNvSpPr txBox="1"/>
          <p:nvPr/>
        </p:nvSpPr>
        <p:spPr>
          <a:xfrm>
            <a:off x="1163320" y="2014476"/>
            <a:ext cx="4932680" cy="1333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600"/>
              </a:spcBef>
              <a:spcAft>
                <a:spcPts val="1029"/>
              </a:spcAft>
              <a:buNone/>
            </a:pPr>
            <a:r>
              <a:rPr lang="en-US" b="1" i="0" dirty="0">
                <a:solidFill>
                  <a:srgbClr val="F8FAFF"/>
                </a:solidFill>
                <a:effectLst/>
                <a:latin typeface="DeepSeek-CJK-patch"/>
              </a:rPr>
              <a:t>Tools &amp; Libraries:</a:t>
            </a:r>
            <a:endParaRPr lang="en-US" dirty="0">
              <a:solidFill>
                <a:srgbClr val="F8FAFF"/>
              </a:solidFill>
              <a:latin typeface="DeepSeek-CJK-patch"/>
            </a:endParaRPr>
          </a:p>
          <a:p>
            <a:pPr marL="285750" indent="-285750" algn="l">
              <a:spcBef>
                <a:spcPts val="6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8FAFF"/>
                </a:solidFill>
                <a:effectLst/>
                <a:latin typeface="DeepSeek-CJK-patch"/>
              </a:rPr>
              <a:t>Python, Pandas, Scikit-learn, Matplotlib.</a:t>
            </a:r>
          </a:p>
          <a:p>
            <a:pPr algn="l">
              <a:spcBef>
                <a:spcPts val="600"/>
              </a:spcBef>
              <a:spcAft>
                <a:spcPts val="1029"/>
              </a:spcAft>
            </a:pPr>
            <a:r>
              <a:rPr lang="en-US" b="1" i="0" dirty="0">
                <a:solidFill>
                  <a:srgbClr val="F8FAFF"/>
                </a:solidFill>
                <a:effectLst/>
                <a:latin typeface="DeepSeek-CJK-patch"/>
              </a:rPr>
              <a:t>Key Code Snippets:</a:t>
            </a:r>
            <a:endParaRPr lang="en-US" b="0" i="0" dirty="0">
              <a:solidFill>
                <a:srgbClr val="F8FAFF"/>
              </a:solidFill>
              <a:effectLst/>
              <a:latin typeface="DeepSeek-CJK-patch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14B0499-FCCC-5DE9-7654-D16EEE6FA880}"/>
              </a:ext>
            </a:extLst>
          </p:cNvPr>
          <p:cNvGrpSpPr/>
          <p:nvPr/>
        </p:nvGrpSpPr>
        <p:grpSpPr>
          <a:xfrm>
            <a:off x="1163320" y="3347100"/>
            <a:ext cx="5409599" cy="1846913"/>
            <a:chOff x="6310562" y="2804559"/>
            <a:chExt cx="4460240" cy="173510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FB0D5F0A-1E1D-A24F-F55F-262B599D698B}"/>
                </a:ext>
              </a:extLst>
            </p:cNvPr>
            <p:cNvSpPr/>
            <p:nvPr/>
          </p:nvSpPr>
          <p:spPr>
            <a:xfrm>
              <a:off x="6310562" y="2804559"/>
              <a:ext cx="4460240" cy="1735107"/>
            </a:xfrm>
            <a:prstGeom prst="roundRect">
              <a:avLst>
                <a:gd name="adj" fmla="val 10812"/>
              </a:avLst>
            </a:prstGeom>
            <a:grpFill/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37EAA24-8EAE-743D-CF4F-845C731B7B74}"/>
                </a:ext>
              </a:extLst>
            </p:cNvPr>
            <p:cNvCxnSpPr/>
            <p:nvPr/>
          </p:nvCxnSpPr>
          <p:spPr>
            <a:xfrm>
              <a:off x="6310562" y="3200400"/>
              <a:ext cx="4460240" cy="0"/>
            </a:xfrm>
            <a:prstGeom prst="line">
              <a:avLst/>
            </a:prstGeom>
            <a:grpFill/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B38FD59-C5EA-0E9E-1F97-7AD303571E50}"/>
              </a:ext>
            </a:extLst>
          </p:cNvPr>
          <p:cNvSpPr txBox="1"/>
          <p:nvPr/>
        </p:nvSpPr>
        <p:spPr>
          <a:xfrm>
            <a:off x="1371600" y="3452972"/>
            <a:ext cx="1137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50000"/>
                  </a:schemeClr>
                </a:solidFill>
              </a:rPr>
              <a:t>python</a:t>
            </a:r>
            <a:endParaRPr lang="en-IN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92AB45-C26E-B6C1-C8C3-4AD1A1DDF4A0}"/>
              </a:ext>
            </a:extLst>
          </p:cNvPr>
          <p:cNvSpPr txBox="1"/>
          <p:nvPr/>
        </p:nvSpPr>
        <p:spPr>
          <a:xfrm>
            <a:off x="1255361" y="3944632"/>
            <a:ext cx="54095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sz="1200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def</a:t>
            </a:r>
            <a:r>
              <a:rPr lang="en-US" sz="120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200" b="1" dirty="0" err="1">
                <a:solidFill>
                  <a:schemeClr val="accent6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evaluate_partition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(</a:t>
            </a:r>
            <a:r>
              <a:rPr lang="en-US" sz="1200" b="1" dirty="0">
                <a:solidFill>
                  <a:schemeClr val="bg2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clusters, </a:t>
            </a:r>
            <a:r>
              <a:rPr lang="en-US" sz="1200" b="1" dirty="0" err="1">
                <a:solidFill>
                  <a:schemeClr val="bg2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df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US" sz="1200" b="0" dirty="0">
                <a:solidFill>
                  <a:schemeClr val="accent4">
                    <a:lumMod val="75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    """Compute the fitness score based on crop suitability.""“</a:t>
            </a:r>
          </a:p>
          <a:p>
            <a:pPr>
              <a:lnSpc>
                <a:spcPts val="1425"/>
              </a:lnSpc>
            </a:pPr>
            <a:endParaRPr lang="en-US" sz="1200" b="0" dirty="0">
              <a:solidFill>
                <a:srgbClr val="C00000"/>
              </a:solidFill>
              <a:effectLst/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200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def</a:t>
            </a:r>
            <a:r>
              <a:rPr lang="en-US" sz="120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200" b="1" dirty="0" err="1">
                <a:solidFill>
                  <a:schemeClr val="accent6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hill_climbing</a:t>
            </a: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(</a:t>
            </a:r>
            <a:r>
              <a:rPr lang="en-US" sz="1200" b="1" dirty="0">
                <a:solidFill>
                  <a:schemeClr val="bg2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X, </a:t>
            </a:r>
            <a:r>
              <a:rPr lang="en-US" sz="1200" b="1" dirty="0" err="1">
                <a:solidFill>
                  <a:schemeClr val="bg2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df</a:t>
            </a:r>
            <a:r>
              <a:rPr lang="en-US" sz="1200" b="1" dirty="0">
                <a:solidFill>
                  <a:schemeClr val="bg2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, k=5, </a:t>
            </a:r>
            <a:r>
              <a:rPr lang="en-US" sz="1200" b="1" dirty="0" err="1">
                <a:solidFill>
                  <a:schemeClr val="bg2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max_iterations</a:t>
            </a:r>
            <a:r>
              <a:rPr lang="en-US" sz="1200" b="1" dirty="0">
                <a:solidFill>
                  <a:schemeClr val="bg2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=100</a:t>
            </a: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US" sz="1200" b="0" dirty="0">
                <a:solidFill>
                  <a:srgbClr val="C00000"/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   </a:t>
            </a:r>
            <a:r>
              <a:rPr lang="en-US" sz="1200" b="0" dirty="0"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200" b="0" dirty="0">
                <a:solidFill>
                  <a:schemeClr val="accent4">
                    <a:lumMod val="75000"/>
                  </a:schemeClr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"""Optimize plot division using Hill-Climbing."""</a:t>
            </a:r>
          </a:p>
          <a:p>
            <a:endParaRPr lang="en-IN" sz="11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8AFFF0-ED43-A9B6-9F61-08C38B0DD661}"/>
              </a:ext>
            </a:extLst>
          </p:cNvPr>
          <p:cNvSpPr txBox="1"/>
          <p:nvPr/>
        </p:nvSpPr>
        <p:spPr>
          <a:xfrm>
            <a:off x="1163320" y="5344268"/>
            <a:ext cx="7081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Dataset: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Crop_recommendation.csv (Features: N, P, K, temperature, rainfall).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304AE8E-AF81-4261-E40C-0FE95638BA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980" y="1937246"/>
            <a:ext cx="42672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845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5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1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79D2151-3985-25E0-8950-DB781694A4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9E82CC-D594-A985-3E6E-1656ECAA56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474" b="12474"/>
          <a:stretch/>
        </p:blipFill>
        <p:spPr>
          <a:xfrm flipH="1">
            <a:off x="0" y="0"/>
            <a:ext cx="12192000" cy="6858002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810584E-51AD-D5CE-B844-4595AE97795F}"/>
              </a:ext>
            </a:extLst>
          </p:cNvPr>
          <p:cNvSpPr/>
          <p:nvPr/>
        </p:nvSpPr>
        <p:spPr>
          <a:xfrm>
            <a:off x="131082" y="1588364"/>
            <a:ext cx="6270977" cy="4369612"/>
          </a:xfrm>
          <a:prstGeom prst="roundRect">
            <a:avLst/>
          </a:prstGeom>
          <a:solidFill>
            <a:schemeClr val="accent6">
              <a:lumMod val="50000"/>
              <a:alpha val="54902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/>
              <a:t>Output:</a:t>
            </a:r>
            <a:endParaRPr lang="en-IN" dirty="0"/>
          </a:p>
          <a:p>
            <a:r>
              <a:rPr lang="en-IN" dirty="0"/>
              <a:t>Scatter plot of optimized clusters.</a:t>
            </a:r>
          </a:p>
          <a:p>
            <a:br>
              <a:rPr lang="en-IN" dirty="0"/>
            </a:br>
            <a:r>
              <a:rPr lang="en-IN" b="1" dirty="0"/>
              <a:t>Axes:</a:t>
            </a:r>
            <a:r>
              <a:rPr lang="en-IN" dirty="0"/>
              <a:t> </a:t>
            </a:r>
          </a:p>
          <a:p>
            <a:r>
              <a:rPr lang="en-IN" dirty="0"/>
              <a:t>X: Nitrogen (N), Y: Phosphorus (P).</a:t>
            </a:r>
          </a:p>
          <a:p>
            <a:br>
              <a:rPr lang="en-IN" dirty="0"/>
            </a:br>
            <a:r>
              <a:rPr lang="en-IN" b="1" dirty="0"/>
              <a:t>Interpretation:</a:t>
            </a:r>
            <a:endParaRPr lang="en-IN" dirty="0"/>
          </a:p>
          <a:p>
            <a:r>
              <a:rPr lang="en-IN" dirty="0"/>
              <a:t>Each </a:t>
            </a:r>
            <a:r>
              <a:rPr lang="en-IN" dirty="0" err="1"/>
              <a:t>color</a:t>
            </a:r>
            <a:r>
              <a:rPr lang="en-IN" dirty="0"/>
              <a:t> = cluster with similar soil/irrigation properties.</a:t>
            </a:r>
          </a:p>
          <a:p>
            <a:r>
              <a:rPr lang="en-IN" dirty="0"/>
              <a:t>Clusters guide crop selection (e.g., Cluster 1 = Wheat, Cluster 2 = Rice).</a:t>
            </a:r>
          </a:p>
          <a:p>
            <a:endParaRPr lang="en-IN" dirty="0"/>
          </a:p>
          <a:p>
            <a:r>
              <a:rPr lang="en-US" b="1" dirty="0"/>
              <a:t>Optimization:</a:t>
            </a:r>
            <a:r>
              <a:rPr lang="en-US" dirty="0"/>
              <a:t> Addressed local optima (random restarts) and data sensitivity (</a:t>
            </a:r>
            <a:r>
              <a:rPr lang="en-US" dirty="0" err="1"/>
              <a:t>MinMaxScaler</a:t>
            </a:r>
            <a:r>
              <a:rPr lang="en-US" dirty="0"/>
              <a:t>) for reliable results.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79CF39-3D3C-00F5-9B17-BA0D2EBC6B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8409" y="1440880"/>
            <a:ext cx="5542509" cy="438748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D6053A9-F54A-4380-C813-D8B89A1901E0}"/>
              </a:ext>
            </a:extLst>
          </p:cNvPr>
          <p:cNvSpPr/>
          <p:nvPr/>
        </p:nvSpPr>
        <p:spPr>
          <a:xfrm>
            <a:off x="3736477" y="329531"/>
            <a:ext cx="4267200" cy="594936"/>
          </a:xfrm>
          <a:prstGeom prst="roundRect">
            <a:avLst>
              <a:gd name="adj" fmla="val 3716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 b="1" i="0" dirty="0">
              <a:solidFill>
                <a:srgbClr val="F8FAFF"/>
              </a:solidFill>
              <a:effectLst/>
              <a:latin typeface="DeepSeek-CJK-patch"/>
            </a:endParaRPr>
          </a:p>
          <a:p>
            <a:pPr algn="ctr"/>
            <a:r>
              <a:rPr lang="en-IN" sz="2800" b="1" i="0" dirty="0">
                <a:solidFill>
                  <a:srgbClr val="F8FAFF"/>
                </a:solidFill>
                <a:effectLst/>
                <a:latin typeface="DeepSeek-CJK-patch"/>
              </a:rPr>
              <a:t>Results &amp; Visualization</a:t>
            </a:r>
            <a:endParaRPr lang="en-IN" sz="2800" b="0" i="0" dirty="0">
              <a:solidFill>
                <a:srgbClr val="F8FAFF"/>
              </a:solidFill>
              <a:effectLst/>
              <a:latin typeface="DeepSeek-CJK-patch"/>
            </a:endParaRPr>
          </a:p>
          <a:p>
            <a:pPr algn="ctr"/>
            <a:endParaRPr lang="en-IN" sz="28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84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F1C19A-0C02-638C-C623-82D48CBEF9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74" b="4674"/>
          <a:stretch/>
        </p:blipFill>
        <p:spPr>
          <a:xfrm>
            <a:off x="0" y="1"/>
            <a:ext cx="12191998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9D2BA08-C691-093A-5DBF-5F60631A70BB}"/>
              </a:ext>
            </a:extLst>
          </p:cNvPr>
          <p:cNvSpPr/>
          <p:nvPr/>
        </p:nvSpPr>
        <p:spPr>
          <a:xfrm>
            <a:off x="4326786" y="317956"/>
            <a:ext cx="3150460" cy="584869"/>
          </a:xfrm>
          <a:prstGeom prst="roundRect">
            <a:avLst>
              <a:gd name="adj" fmla="val 3716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Conclusion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D3571D3-F493-A420-4702-79DE041439AB}"/>
              </a:ext>
            </a:extLst>
          </p:cNvPr>
          <p:cNvSpPr/>
          <p:nvPr/>
        </p:nvSpPr>
        <p:spPr>
          <a:xfrm>
            <a:off x="1561043" y="2137833"/>
            <a:ext cx="9296010" cy="3366723"/>
          </a:xfrm>
          <a:prstGeom prst="roundRect">
            <a:avLst/>
          </a:prstGeom>
          <a:solidFill>
            <a:schemeClr val="accent6">
              <a:lumMod val="50000"/>
              <a:alpha val="54902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D50450-E1F9-CE80-1EDB-3E49007415B6}"/>
              </a:ext>
            </a:extLst>
          </p:cNvPr>
          <p:cNvSpPr txBox="1"/>
          <p:nvPr/>
        </p:nvSpPr>
        <p:spPr>
          <a:xfrm>
            <a:off x="2166394" y="2667032"/>
            <a:ext cx="57526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Summary: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Hill-Climbing automates land division for better yield.</a:t>
            </a:r>
          </a:p>
          <a:p>
            <a:r>
              <a:rPr lang="en-US" dirty="0">
                <a:solidFill>
                  <a:schemeClr val="bg1"/>
                </a:solidFill>
              </a:rPr>
              <a:t>Efficient but limited by local optima.</a:t>
            </a:r>
          </a:p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Future Work: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Hybrid algorithms (e.g., Genetic Algorithm + Hill-Climbing).</a:t>
            </a:r>
          </a:p>
          <a:p>
            <a:r>
              <a:rPr lang="en-US" dirty="0">
                <a:solidFill>
                  <a:schemeClr val="bg1"/>
                </a:solidFill>
              </a:rPr>
              <a:t>Real-time sensor data integration.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2FC150-8D9C-39CD-BC28-18E892F33A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054" y="1353444"/>
            <a:ext cx="4480197" cy="448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024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9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5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9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95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nstead of buying, businesses are selling agricultural land in Ukraine. -  UBN">
            <a:extLst>
              <a:ext uri="{FF2B5EF4-FFF2-40B4-BE49-F238E27FC236}">
                <a16:creationId xmlns:a16="http://schemas.microsoft.com/office/drawing/2014/main" id="{FB2EE720-47C1-F46F-5F0A-6BD4E0ABB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BDB79C-717B-995D-5AB4-BFABCECFD5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595" y="1090558"/>
            <a:ext cx="4976809" cy="4976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0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359</Words>
  <Application>Microsoft Office PowerPoint</Application>
  <PresentationFormat>Widescreen</PresentationFormat>
  <Paragraphs>57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Cascadia Mono</vt:lpstr>
      <vt:lpstr>DeepSeek-CJK-patch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Akshitha Mothkur</dc:creator>
  <cp:lastModifiedBy>Akshitha Mothkur</cp:lastModifiedBy>
  <cp:revision>2</cp:revision>
  <dcterms:created xsi:type="dcterms:W3CDTF">2025-04-20T11:13:56Z</dcterms:created>
  <dcterms:modified xsi:type="dcterms:W3CDTF">2025-04-22T00:49:24Z</dcterms:modified>
</cp:coreProperties>
</file>

<file path=docProps/thumbnail.jpeg>
</file>